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8363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 to Machine Learning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435500" y="4659550"/>
            <a:ext cx="8520600" cy="2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400"/>
              <a:t>i</a:t>
            </a:r>
          </a:p>
        </p:txBody>
      </p:sp>
      <p:pic>
        <p:nvPicPr>
          <p:cNvPr descr="textanalysis.png" id="56" name="Shape 56"/>
          <p:cNvPicPr preferRelativeResize="0"/>
          <p:nvPr/>
        </p:nvPicPr>
        <p:blipFill rotWithShape="1">
          <a:blip r:embed="rId3">
            <a:alphaModFix amt="46000"/>
          </a:blip>
          <a:srcRect b="2740" l="0" r="0" t="-2740"/>
          <a:stretch/>
        </p:blipFill>
        <p:spPr>
          <a:xfrm>
            <a:off x="6118374" y="2668875"/>
            <a:ext cx="2713924" cy="19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3073" l="14585" r="11488" t="24781"/>
          <a:stretch/>
        </p:blipFill>
        <p:spPr>
          <a:xfrm>
            <a:off x="844725" y="511125"/>
            <a:ext cx="7393874" cy="40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b="6564" l="13663" r="11097" t="19427"/>
          <a:stretch/>
        </p:blipFill>
        <p:spPr>
          <a:xfrm>
            <a:off x="743300" y="563150"/>
            <a:ext cx="7405273" cy="40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3768" l="13608" r="12273" t="24314"/>
          <a:stretch/>
        </p:blipFill>
        <p:spPr>
          <a:xfrm>
            <a:off x="831001" y="516776"/>
            <a:ext cx="7340074" cy="40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6568" l="13797" r="12537" t="28267"/>
          <a:stretch/>
        </p:blipFill>
        <p:spPr>
          <a:xfrm>
            <a:off x="804412" y="697975"/>
            <a:ext cx="7535173" cy="37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13084" l="13935" r="11225" t="16867"/>
          <a:stretch/>
        </p:blipFill>
        <p:spPr>
          <a:xfrm>
            <a:off x="664775" y="630800"/>
            <a:ext cx="7573824" cy="3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9360" l="13666" r="11488" t="18023"/>
          <a:stretch/>
        </p:blipFill>
        <p:spPr>
          <a:xfrm>
            <a:off x="858187" y="461775"/>
            <a:ext cx="7427625" cy="40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 b="8194" l="13934" r="11749" t="18961"/>
          <a:stretch/>
        </p:blipFill>
        <p:spPr>
          <a:xfrm>
            <a:off x="731975" y="551799"/>
            <a:ext cx="7364751" cy="422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6566" l="14059" r="12140" t="21984"/>
          <a:stretch/>
        </p:blipFill>
        <p:spPr>
          <a:xfrm>
            <a:off x="824437" y="382950"/>
            <a:ext cx="7495125" cy="42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7730" l="14322" r="11619" t="20825"/>
          <a:stretch/>
        </p:blipFill>
        <p:spPr>
          <a:xfrm>
            <a:off x="687200" y="471750"/>
            <a:ext cx="7562650" cy="41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4470" l="14460" r="11460" t="24116"/>
          <a:stretch/>
        </p:blipFill>
        <p:spPr>
          <a:xfrm>
            <a:off x="642275" y="349325"/>
            <a:ext cx="7427498" cy="4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91800" y="19306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Time For Some Cool Demonstrations!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7036" l="14843" r="12142" t="20352"/>
          <a:stretch/>
        </p:blipFill>
        <p:spPr>
          <a:xfrm>
            <a:off x="811000" y="461875"/>
            <a:ext cx="7202525" cy="4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4465" l="14193" r="11879" t="24085"/>
          <a:stretch/>
        </p:blipFill>
        <p:spPr>
          <a:xfrm>
            <a:off x="923575" y="506875"/>
            <a:ext cx="7166124" cy="38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6101" l="14322" r="11619" t="21518"/>
          <a:stretch/>
        </p:blipFill>
        <p:spPr>
          <a:xfrm>
            <a:off x="1024950" y="507000"/>
            <a:ext cx="7209099" cy="3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11687" l="14456" r="11486" t="17092"/>
          <a:stretch/>
        </p:blipFill>
        <p:spPr>
          <a:xfrm>
            <a:off x="953875" y="507737"/>
            <a:ext cx="7236248" cy="412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11920" l="14716" r="11883" t="17332"/>
          <a:stretch/>
        </p:blipFill>
        <p:spPr>
          <a:xfrm>
            <a:off x="472975" y="349100"/>
            <a:ext cx="8074200" cy="44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9823" l="14589" r="11353" t="19193"/>
          <a:stretch/>
        </p:blipFill>
        <p:spPr>
          <a:xfrm>
            <a:off x="720850" y="428025"/>
            <a:ext cx="7461474" cy="426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3539" l="14327" r="10698" t="25245"/>
          <a:stretch/>
        </p:blipFill>
        <p:spPr>
          <a:xfrm>
            <a:off x="557850" y="428225"/>
            <a:ext cx="7748276" cy="413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3771" l="13935" r="12138" t="26638"/>
          <a:stretch/>
        </p:blipFill>
        <p:spPr>
          <a:xfrm>
            <a:off x="788600" y="462000"/>
            <a:ext cx="7697874" cy="40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0754" l="14579" r="11750" t="18025"/>
          <a:stretch/>
        </p:blipFill>
        <p:spPr>
          <a:xfrm>
            <a:off x="743600" y="439500"/>
            <a:ext cx="7785025" cy="423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14481" l="14069" r="11091" t="16160"/>
          <a:stretch/>
        </p:blipFill>
        <p:spPr>
          <a:xfrm>
            <a:off x="777350" y="405174"/>
            <a:ext cx="7754624" cy="416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Contents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What is Machine Learning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Types of Machine Learning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Linear Regression - with 1 feature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Gradient Descent - Learning Algorithm 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Learning Rate - How to decide ?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Effect of High-leverage points 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Effect of High-end outliers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Linear Regression - with multiple features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4937" l="14460" r="12397" t="23613"/>
          <a:stretch/>
        </p:blipFill>
        <p:spPr>
          <a:xfrm>
            <a:off x="833600" y="428175"/>
            <a:ext cx="7479225" cy="41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13781" l="15240" r="12010" t="29199"/>
          <a:stretch/>
        </p:blipFill>
        <p:spPr>
          <a:xfrm>
            <a:off x="1216199" y="1192275"/>
            <a:ext cx="6795826" cy="299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13551" l="17338" r="15276" t="21518"/>
          <a:stretch/>
        </p:blipFill>
        <p:spPr>
          <a:xfrm>
            <a:off x="811125" y="561900"/>
            <a:ext cx="7252100" cy="392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10750" l="17858" r="14496" t="23615"/>
          <a:stretch/>
        </p:blipFill>
        <p:spPr>
          <a:xfrm>
            <a:off x="1047475" y="552000"/>
            <a:ext cx="6932101" cy="37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15870" l="17337" r="15149" t="19429"/>
          <a:stretch/>
        </p:blipFill>
        <p:spPr>
          <a:xfrm>
            <a:off x="732125" y="450525"/>
            <a:ext cx="7739175" cy="40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17503" l="17719" r="15941" t="16866"/>
          <a:stretch/>
        </p:blipFill>
        <p:spPr>
          <a:xfrm>
            <a:off x="875212" y="405725"/>
            <a:ext cx="7393574" cy="4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9128" l="17071" r="15021" t="25013"/>
          <a:stretch/>
        </p:blipFill>
        <p:spPr>
          <a:xfrm>
            <a:off x="1211687" y="647387"/>
            <a:ext cx="7058275" cy="384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9827" l="17723" r="14886" t="25477"/>
          <a:stretch/>
        </p:blipFill>
        <p:spPr>
          <a:xfrm>
            <a:off x="1024750" y="923425"/>
            <a:ext cx="6644049" cy="352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11224" l="17986" r="15151" t="24079"/>
          <a:stretch/>
        </p:blipFill>
        <p:spPr>
          <a:xfrm>
            <a:off x="574325" y="371625"/>
            <a:ext cx="8017873" cy="44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12151" l="17859" r="15278" t="23381"/>
          <a:stretch/>
        </p:blipFill>
        <p:spPr>
          <a:xfrm>
            <a:off x="980050" y="568550"/>
            <a:ext cx="7390900" cy="40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Machine Learning	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"the field of study that gives computers the ability to learn without being explicitly programmed."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"A computer program is said to learn from experience E with respect to some class of tasks T and performance measure P, if its performance at tasks in T, as measured by P, improves with experience E."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5637" l="17465" r="15411" t="28268"/>
          <a:stretch/>
        </p:blipFill>
        <p:spPr>
          <a:xfrm>
            <a:off x="799725" y="518125"/>
            <a:ext cx="7236825" cy="40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17503" l="17987" r="16197" t="16866"/>
          <a:stretch/>
        </p:blipFill>
        <p:spPr>
          <a:xfrm>
            <a:off x="867600" y="518250"/>
            <a:ext cx="7044625" cy="39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b="7494" l="17593" r="15152" t="27337"/>
          <a:stretch/>
        </p:blipFill>
        <p:spPr>
          <a:xfrm>
            <a:off x="791550" y="512350"/>
            <a:ext cx="7560898" cy="411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9358" l="17722" r="15018" t="25243"/>
          <a:stretch/>
        </p:blipFill>
        <p:spPr>
          <a:xfrm>
            <a:off x="766275" y="461825"/>
            <a:ext cx="7718849" cy="42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13316" l="17854" r="15022" t="20824"/>
          <a:stretch/>
        </p:blipFill>
        <p:spPr>
          <a:xfrm>
            <a:off x="777325" y="439425"/>
            <a:ext cx="7427525" cy="40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12153" l="17859" r="15278" t="23612"/>
          <a:stretch/>
        </p:blipFill>
        <p:spPr>
          <a:xfrm>
            <a:off x="811275" y="563450"/>
            <a:ext cx="7562848" cy="408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11454" l="17855" r="14890" t="23610"/>
          <a:stretch/>
        </p:blipFill>
        <p:spPr>
          <a:xfrm>
            <a:off x="811274" y="574725"/>
            <a:ext cx="7566851" cy="41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12150" l="17337" r="15017" t="23149"/>
          <a:stretch/>
        </p:blipFill>
        <p:spPr>
          <a:xfrm>
            <a:off x="766250" y="540925"/>
            <a:ext cx="7517374" cy="40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3772" l="17464" r="15542" t="31296"/>
          <a:stretch/>
        </p:blipFill>
        <p:spPr>
          <a:xfrm>
            <a:off x="754975" y="574450"/>
            <a:ext cx="7330625" cy="39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6098" l="17721" r="15150" t="29435"/>
          <a:stretch/>
        </p:blipFill>
        <p:spPr>
          <a:xfrm>
            <a:off x="630850" y="439575"/>
            <a:ext cx="7652775" cy="41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79225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Machine Learning</a:t>
            </a:r>
          </a:p>
        </p:txBody>
      </p:sp>
      <p:pic>
        <p:nvPicPr>
          <p:cNvPr descr="machine-learning-applications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000" y="1212300"/>
            <a:ext cx="6821050" cy="3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7730" l="17338" r="15276" t="26872"/>
          <a:stretch/>
        </p:blipFill>
        <p:spPr>
          <a:xfrm>
            <a:off x="664949" y="563550"/>
            <a:ext cx="7438600" cy="405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2819" l="13163" r="26399" t="23183"/>
          <a:stretch/>
        </p:blipFill>
        <p:spPr>
          <a:xfrm>
            <a:off x="810375" y="835100"/>
            <a:ext cx="6482701" cy="400410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731575" y="213850"/>
            <a:ext cx="64827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How does supervised learning work 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266650" y="2134200"/>
            <a:ext cx="8520600" cy="70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200"/>
              <a:t>Regression 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9826" l="13269" r="11885" t="18023"/>
          <a:stretch/>
        </p:blipFill>
        <p:spPr>
          <a:xfrm>
            <a:off x="1249975" y="642050"/>
            <a:ext cx="6872974" cy="372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5165" l="14193" r="11879" t="27571"/>
          <a:stretch/>
        </p:blipFill>
        <p:spPr>
          <a:xfrm>
            <a:off x="1036200" y="788525"/>
            <a:ext cx="7303875" cy="37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